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2" r:id="rId4"/>
    <p:sldId id="261" r:id="rId5"/>
    <p:sldId id="264" r:id="rId6"/>
    <p:sldId id="263" r:id="rId7"/>
    <p:sldId id="265" r:id="rId8"/>
    <p:sldId id="267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D5FC-4099-4562-AC49-BB82A9069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70F5-2601-496D-8698-8B4E57CB5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51CA4-6689-4CE7-8E3D-7969BD0B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52A03-48BF-4E69-8460-0E41C52A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89821-C184-4A51-A139-7302F37D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947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3982-99D7-48CA-880B-910AC198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0F010-AF25-4009-8BE8-F00574EFE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48F06-A2C2-4B8F-9EFA-C0C2CCEF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7B31C-4522-4D19-9839-8A9FFAC4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C72F-8236-47B1-BF6F-89B1933A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20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D8F07-8AB1-4179-B75B-069C432AB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CECE0-6662-47DC-8AC6-CB8FD1B81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0CE7E-C822-4493-8E85-591E9A62B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EDA1F-1B29-4B71-82BE-7C374DD3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39709-CE63-4F65-9A43-6F34C38C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29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4C29-84AD-452E-8149-581AEFF0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711AE-A3DF-457C-B12A-6AF581209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C5512-75ED-40C4-840D-9B33772B7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A4F0A-BAF0-4B60-B8EF-45ADC516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8D784-8845-4C69-8E54-F62696BA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41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6B7A-D981-4AFB-B10B-EADFF89F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C0FB5-4CC3-4553-ACAC-9F2FDBFC3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70730-9FBE-4B35-88BE-5E785739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D7EDB-7065-4894-BB6B-E8653F8B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725EE-84B3-43B8-8DD1-5EDE25C9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06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23BB-C592-4C77-AEEF-62D96747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46496-2764-4492-A6C5-07922EDC9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B707E-48F4-4C66-A4CC-062F7AAE5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B56DF-AC44-4D57-A4E9-C31AAECDC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8AA70-9D2D-42BD-905B-337907A4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EB2AD-3CBC-43FE-8A48-F6F0A980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96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3610-B527-4118-A2A1-8144BBA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85C7F-CE70-4188-B9DC-6FBC0FBC2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C6A8A-BC49-4060-984E-0CC6A49EB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C0A380-AB61-4179-A28F-A1DB8B9914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1199C-3379-4FC6-BB2D-654E9CFF3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BD531-D183-49B5-A9A3-7371F4F9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6C3AF-9588-44C4-9173-4C7394DE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6DE5E-FE9A-456B-AA05-53732C99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724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1F90-64E3-41E8-B43F-8DEB4258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F01D4-A550-4807-9750-061706B2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C454-C32E-42B5-826A-6EA6C0DE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7F3B4-D70E-4CDD-B914-3D3E48C6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88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22AA43-9190-4057-8B35-5C83B28A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6C1D1-6655-49E8-934D-D74F75B0F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97959-345C-46F8-B0F9-BC5120A9D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27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6B1F-0C9A-4AD2-B21B-C290798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9CEF9-7C80-4542-ACCA-86213FE3D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C811B-F2F7-411F-9540-2E60DC23C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FAA79-D416-452B-B899-601FE61D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F3316-CE1E-43CC-8759-F32B34BE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E9340-3BE6-4099-9155-CA99AE0D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50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218D-098F-4F9E-A289-32574F5F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D2E74-54AB-4261-A334-4191979A99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75CC1-08B6-4828-8828-2A5CC2E9E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F60CA-F78A-4D92-B8BD-25F965E1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E4B4E-BE2B-4449-9888-B09351C3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C6D44-56BF-4D6F-B1F8-CD112F4C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51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F49C7-E862-4D25-93E4-01046E38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FB2B6-3E9C-4BF5-A072-54904817B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8C0D9-1AC0-4BC4-8108-8CE9BE9D7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76974-5870-4A38-B08D-089DCED2E0F9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92C3-D8CC-4894-BA15-C38FC150B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0C8D4-9085-478D-814A-25CA3C34B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645DB-3BBC-4463-9160-66A5079C9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94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BFD4E-E597-4D0F-9973-C93B6D34169B}"/>
              </a:ext>
            </a:extLst>
          </p:cNvPr>
          <p:cNvSpPr/>
          <p:nvPr/>
        </p:nvSpPr>
        <p:spPr>
          <a:xfrm>
            <a:off x="193040" y="163867"/>
            <a:ext cx="11805920" cy="6477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6967"/>
            <a:ext cx="9144000" cy="1427163"/>
          </a:xfrm>
        </p:spPr>
        <p:txBody>
          <a:bodyPr>
            <a:normAutofit/>
          </a:bodyPr>
          <a:lstStyle/>
          <a:p>
            <a:br>
              <a:rPr lang="en-US" sz="3200" b="1" dirty="0">
                <a:solidFill>
                  <a:schemeClr val="bg1"/>
                </a:solidFill>
                <a:latin typeface="CMCSC10"/>
                <a:ea typeface="+mn-ea"/>
                <a:cs typeface="+mn-cs"/>
              </a:rPr>
            </a:br>
            <a:r>
              <a:rPr lang="en-US" sz="3200" b="1" dirty="0">
                <a:solidFill>
                  <a:schemeClr val="bg1"/>
                </a:solidFill>
                <a:latin typeface="CMCSC10"/>
                <a:ea typeface="+mn-ea"/>
                <a:cs typeface="+mn-cs"/>
              </a:rPr>
              <a:t>Image captioning based on deep reinforcement learning (DRL-CRNN)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0EBD67-C3C2-4425-BE7E-BFD734B8C4B8}"/>
              </a:ext>
            </a:extLst>
          </p:cNvPr>
          <p:cNvSpPr txBox="1">
            <a:spLocks/>
          </p:cNvSpPr>
          <p:nvPr/>
        </p:nvSpPr>
        <p:spPr>
          <a:xfrm>
            <a:off x="3115199" y="829954"/>
            <a:ext cx="5961602" cy="3911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CMCSC10"/>
                <a:ea typeface="+mn-ea"/>
                <a:cs typeface="+mn-cs"/>
              </a:rPr>
              <a:t> </a:t>
            </a:r>
            <a:r>
              <a:rPr lang="de-DE" sz="2400" b="1" dirty="0">
                <a:solidFill>
                  <a:schemeClr val="tx1"/>
                </a:solidFill>
                <a:latin typeface="CMCSC10"/>
                <a:ea typeface="+mn-ea"/>
                <a:cs typeface="+mn-cs"/>
              </a:rPr>
              <a:t>Projektseminar Anwendungen Künstlicher Intelligenz </a:t>
            </a:r>
            <a:endParaRPr lang="en-US" sz="2400" b="1" dirty="0">
              <a:solidFill>
                <a:schemeClr val="tx1"/>
              </a:solidFill>
              <a:latin typeface="CMCSC1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77CE2E-4599-4A72-8FC3-43C3160AF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31" y="344168"/>
            <a:ext cx="1369924" cy="1362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13E0C-3C2C-4AA8-97E0-8A1B93780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377" y="344168"/>
            <a:ext cx="2054992" cy="12263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AEC59C-FC40-40EB-85E8-84A6D28EC089}"/>
              </a:ext>
            </a:extLst>
          </p:cNvPr>
          <p:cNvSpPr/>
          <p:nvPr/>
        </p:nvSpPr>
        <p:spPr>
          <a:xfrm>
            <a:off x="904246" y="5586100"/>
            <a:ext cx="3461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MCSC10"/>
              </a:rPr>
              <a:t>Viswambhar Reddy Yasa</a:t>
            </a: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CSC10"/>
              </a:rPr>
              <a:t>65074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15DE5-A866-4DC9-A79A-20E7542334D4}"/>
              </a:ext>
            </a:extLst>
          </p:cNvPr>
          <p:cNvSpPr/>
          <p:nvPr/>
        </p:nvSpPr>
        <p:spPr>
          <a:xfrm>
            <a:off x="6095994" y="5586100"/>
            <a:ext cx="519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CMCSC10"/>
              </a:rPr>
              <a:t>Venkata Mukund Kashyap Yedunuthala</a:t>
            </a:r>
            <a:endParaRPr lang="en-US" sz="2400" dirty="0">
              <a:latin typeface="CMCSC10"/>
            </a:endParaRP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CSC10"/>
              </a:rPr>
              <a:t>65163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AC80BF-37A5-4C0E-ADCD-2CE99F597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373" y="2648027"/>
            <a:ext cx="4135243" cy="29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10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43970"/>
            <a:ext cx="61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Training: (Experimentation- Text decoder selection)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77D5554-36A5-41F2-A72E-92EC1BF31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786087"/>
              </p:ext>
            </p:extLst>
          </p:nvPr>
        </p:nvGraphicFramePr>
        <p:xfrm>
          <a:off x="339874" y="4958426"/>
          <a:ext cx="678035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72">
                  <a:extLst>
                    <a:ext uri="{9D8B030D-6E8A-4147-A177-3AD203B41FA5}">
                      <a16:colId xmlns:a16="http://schemas.microsoft.com/office/drawing/2014/main" val="768908505"/>
                    </a:ext>
                  </a:extLst>
                </a:gridCol>
                <a:gridCol w="1314972">
                  <a:extLst>
                    <a:ext uri="{9D8B030D-6E8A-4147-A177-3AD203B41FA5}">
                      <a16:colId xmlns:a16="http://schemas.microsoft.com/office/drawing/2014/main" val="4000784143"/>
                    </a:ext>
                  </a:extLst>
                </a:gridCol>
                <a:gridCol w="1314972">
                  <a:extLst>
                    <a:ext uri="{9D8B030D-6E8A-4147-A177-3AD203B41FA5}">
                      <a16:colId xmlns:a16="http://schemas.microsoft.com/office/drawing/2014/main" val="2547631371"/>
                    </a:ext>
                  </a:extLst>
                </a:gridCol>
                <a:gridCol w="1452614">
                  <a:extLst>
                    <a:ext uri="{9D8B030D-6E8A-4147-A177-3AD203B41FA5}">
                      <a16:colId xmlns:a16="http://schemas.microsoft.com/office/drawing/2014/main" val="76786930"/>
                    </a:ext>
                  </a:extLst>
                </a:gridCol>
                <a:gridCol w="1382825">
                  <a:extLst>
                    <a:ext uri="{9D8B030D-6E8A-4147-A177-3AD203B41FA5}">
                      <a16:colId xmlns:a16="http://schemas.microsoft.com/office/drawing/2014/main" val="311666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mage 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78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images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9652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9209CB-ED51-4CC2-9022-3146614E5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37" y="1649828"/>
            <a:ext cx="5765782" cy="3264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997074-CE70-4619-ADBF-81A8F6779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7" y="1722937"/>
            <a:ext cx="5527876" cy="319161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E9FACA-DC46-411B-ADD8-A778AEF5B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17653"/>
              </p:ext>
            </p:extLst>
          </p:nvPr>
        </p:nvGraphicFramePr>
        <p:xfrm>
          <a:off x="7252553" y="4958426"/>
          <a:ext cx="4079599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317">
                  <a:extLst>
                    <a:ext uri="{9D8B030D-6E8A-4147-A177-3AD203B41FA5}">
                      <a16:colId xmlns:a16="http://schemas.microsoft.com/office/drawing/2014/main" val="321441073"/>
                    </a:ext>
                  </a:extLst>
                </a:gridCol>
                <a:gridCol w="1060501">
                  <a:extLst>
                    <a:ext uri="{9D8B030D-6E8A-4147-A177-3AD203B41FA5}">
                      <a16:colId xmlns:a16="http://schemas.microsoft.com/office/drawing/2014/main" val="3786945184"/>
                    </a:ext>
                  </a:extLst>
                </a:gridCol>
                <a:gridCol w="1732781">
                  <a:extLst>
                    <a:ext uri="{9D8B030D-6E8A-4147-A177-3AD203B41FA5}">
                      <a16:colId xmlns:a16="http://schemas.microsoft.com/office/drawing/2014/main" val="3832871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Encoder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Trainable params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07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11,718,312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2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Xception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LSTM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14,345,896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220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604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11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43970"/>
            <a:ext cx="61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Training: (Model Selection)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77D5554-36A5-41F2-A72E-92EC1BF31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241894"/>
              </p:ext>
            </p:extLst>
          </p:nvPr>
        </p:nvGraphicFramePr>
        <p:xfrm>
          <a:off x="2772669" y="5262323"/>
          <a:ext cx="748708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033">
                  <a:extLst>
                    <a:ext uri="{9D8B030D-6E8A-4147-A177-3AD203B41FA5}">
                      <a16:colId xmlns:a16="http://schemas.microsoft.com/office/drawing/2014/main" val="768908505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4000784143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2547631371"/>
                    </a:ext>
                  </a:extLst>
                </a:gridCol>
                <a:gridCol w="1604023">
                  <a:extLst>
                    <a:ext uri="{9D8B030D-6E8A-4147-A177-3AD203B41FA5}">
                      <a16:colId xmlns:a16="http://schemas.microsoft.com/office/drawing/2014/main" val="76786930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11666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mage 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78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images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9652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8F63992-6CD3-4732-84D3-AAE0D823E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1571809"/>
            <a:ext cx="5902111" cy="3407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9CC67-662B-42AF-8BA7-D21F0816A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04" y="1571809"/>
            <a:ext cx="6033116" cy="3416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65FFD1-83A8-444D-91AB-72C6328A18AD}"/>
              </a:ext>
            </a:extLst>
          </p:cNvPr>
          <p:cNvSpPr txBox="1"/>
          <p:nvPr/>
        </p:nvSpPr>
        <p:spPr>
          <a:xfrm>
            <a:off x="438816" y="5335404"/>
            <a:ext cx="181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Final parameters of policy Net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758647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12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E7FE22-E915-4E7B-B8D8-7E44F5902FD2}"/>
              </a:ext>
            </a:extLst>
          </p:cNvPr>
          <p:cNvSpPr txBox="1"/>
          <p:nvPr/>
        </p:nvSpPr>
        <p:spPr>
          <a:xfrm>
            <a:off x="278120" y="1110681"/>
            <a:ext cx="142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Introduction: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A284FA-CB14-466A-BA05-C437F9D2E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2" y="1611749"/>
            <a:ext cx="5008993" cy="28683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0C7A82-B7D6-453D-B6FA-0F7980CF0A4E}"/>
              </a:ext>
            </a:extLst>
          </p:cNvPr>
          <p:cNvSpPr txBox="1"/>
          <p:nvPr/>
        </p:nvSpPr>
        <p:spPr>
          <a:xfrm>
            <a:off x="910077" y="4611823"/>
            <a:ext cx="410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Illustration of visual sematic embedding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[2]</a:t>
            </a:r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F1378C-E9E9-4895-8BBA-6D45FB279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473409"/>
              </p:ext>
            </p:extLst>
          </p:nvPr>
        </p:nvGraphicFramePr>
        <p:xfrm>
          <a:off x="7008181" y="1660302"/>
          <a:ext cx="384728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104">
                  <a:extLst>
                    <a:ext uri="{9D8B030D-6E8A-4147-A177-3AD203B41FA5}">
                      <a16:colId xmlns:a16="http://schemas.microsoft.com/office/drawing/2014/main" val="1671902548"/>
                    </a:ext>
                  </a:extLst>
                </a:gridCol>
                <a:gridCol w="2126180">
                  <a:extLst>
                    <a:ext uri="{9D8B030D-6E8A-4147-A177-3AD203B41FA5}">
                      <a16:colId xmlns:a16="http://schemas.microsoft.com/office/drawing/2014/main" val="1647241351"/>
                    </a:ext>
                  </a:extLst>
                </a:gridCol>
              </a:tblGrid>
              <a:tr h="215444">
                <a:tc>
                  <a:txBody>
                    <a:bodyPr/>
                    <a:lstStyle/>
                    <a:p>
                      <a:r>
                        <a:rPr lang="en-US" dirty="0"/>
                        <a:t>Image Encoders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67193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1418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AAD3ABE-21F1-4C92-BADD-A9F824A2E625}"/>
              </a:ext>
            </a:extLst>
          </p:cNvPr>
          <p:cNvSpPr txBox="1"/>
          <p:nvPr/>
        </p:nvSpPr>
        <p:spPr>
          <a:xfrm>
            <a:off x="5747551" y="2616024"/>
            <a:ext cx="354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Loss= Bi-directional marginal loss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[2]</a:t>
            </a:r>
            <a:endParaRPr lang="en-I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4B316E1-C1BD-4D3B-A8CC-18346CE04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431" y="2985356"/>
            <a:ext cx="4991533" cy="12040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3A6955-C694-44CE-A4FC-9391F4A63862}"/>
              </a:ext>
            </a:extLst>
          </p:cNvPr>
          <p:cNvSpPr txBox="1"/>
          <p:nvPr/>
        </p:nvSpPr>
        <p:spPr>
          <a:xfrm>
            <a:off x="5747551" y="447595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Loss= Hard Negative Bi-directional marginal loss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[3]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A1CE71-CFD4-48C5-A900-CA1580468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756" y="4873018"/>
            <a:ext cx="4016088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371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13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E7FE22-E915-4E7B-B8D8-7E44F5902FD2}"/>
              </a:ext>
            </a:extLst>
          </p:cNvPr>
          <p:cNvSpPr txBox="1"/>
          <p:nvPr/>
        </p:nvSpPr>
        <p:spPr>
          <a:xfrm>
            <a:off x="278120" y="1110681"/>
            <a:ext cx="172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Data: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643BB5-3716-4878-A6C2-94EC178B4FB2}"/>
              </a:ext>
            </a:extLst>
          </p:cNvPr>
          <p:cNvSpPr txBox="1"/>
          <p:nvPr/>
        </p:nvSpPr>
        <p:spPr>
          <a:xfrm>
            <a:off x="278120" y="1402851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C1DE9-67DE-4A60-B8FB-6B903C64D6BC}"/>
              </a:ext>
            </a:extLst>
          </p:cNvPr>
          <p:cNvSpPr txBox="1"/>
          <p:nvPr/>
        </p:nvSpPr>
        <p:spPr>
          <a:xfrm>
            <a:off x="3053676" y="3437444"/>
            <a:ext cx="611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[[ 2 43 4 88 170 7 118 56 392 12 393 4 28 4381 0 0 0 0 0 0]]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435C1F-C7D8-4372-A88C-BFF9C37230E5}"/>
              </a:ext>
            </a:extLst>
          </p:cNvPr>
          <p:cNvSpPr txBox="1"/>
          <p:nvPr/>
        </p:nvSpPr>
        <p:spPr>
          <a:xfrm>
            <a:off x="8298706" y="1420547"/>
            <a:ext cx="1279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</a:t>
            </a:r>
            <a:r>
              <a:rPr lang="en-US" dirty="0"/>
              <a:t>:</a:t>
            </a:r>
          </a:p>
          <a:p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7E0F767-2444-4627-8BF1-0BD13184C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4" y="2210119"/>
            <a:ext cx="3033023" cy="29034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3A7D29-EAE1-4DC9-BCDD-B642BA6AA0C5}"/>
              </a:ext>
            </a:extLst>
          </p:cNvPr>
          <p:cNvSpPr txBox="1"/>
          <p:nvPr/>
        </p:nvSpPr>
        <p:spPr>
          <a:xfrm>
            <a:off x="2318551" y="5287848"/>
            <a:ext cx="461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and text sequence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819483-E761-4CE0-9B95-D8A5055C0E43}"/>
              </a:ext>
            </a:extLst>
          </p:cNvPr>
          <p:cNvSpPr txBox="1"/>
          <p:nvPr/>
        </p:nvSpPr>
        <p:spPr>
          <a:xfrm>
            <a:off x="438816" y="1666530"/>
            <a:ext cx="7620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startseq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child in pink dress is climbing up set of stairs in an entry way endseq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FDFD7B-CF20-4AB6-9834-63A00BC0C6A2}"/>
              </a:ext>
            </a:extLst>
          </p:cNvPr>
          <p:cNvSpPr txBox="1"/>
          <p:nvPr/>
        </p:nvSpPr>
        <p:spPr>
          <a:xfrm>
            <a:off x="8298706" y="1880237"/>
            <a:ext cx="3585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 feature vector shape: (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IN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512) </a:t>
            </a:r>
          </a:p>
          <a:p>
            <a:r>
              <a:rPr lang="en-IN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 sequence vector shape: (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IN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512) </a:t>
            </a:r>
          </a:p>
        </p:txBody>
      </p:sp>
    </p:spTree>
    <p:extLst>
      <p:ext uri="{BB962C8B-B14F-4D97-AF65-F5344CB8AC3E}">
        <p14:creationId xmlns:p14="http://schemas.microsoft.com/office/powerpoint/2010/main" val="4387020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14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61726"/>
            <a:ext cx="142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Architecture: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6D24F3A-04C2-4603-89F9-926F4D28A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46796"/>
              </p:ext>
            </p:extLst>
          </p:nvPr>
        </p:nvGraphicFramePr>
        <p:xfrm>
          <a:off x="2396232" y="5151170"/>
          <a:ext cx="727081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317">
                  <a:extLst>
                    <a:ext uri="{9D8B030D-6E8A-4147-A177-3AD203B41FA5}">
                      <a16:colId xmlns:a16="http://schemas.microsoft.com/office/drawing/2014/main" val="616351660"/>
                    </a:ext>
                  </a:extLst>
                </a:gridCol>
                <a:gridCol w="1060501">
                  <a:extLst>
                    <a:ext uri="{9D8B030D-6E8A-4147-A177-3AD203B41FA5}">
                      <a16:colId xmlns:a16="http://schemas.microsoft.com/office/drawing/2014/main" val="3825235492"/>
                    </a:ext>
                  </a:extLst>
                </a:gridCol>
                <a:gridCol w="1571814">
                  <a:extLst>
                    <a:ext uri="{9D8B030D-6E8A-4147-A177-3AD203B41FA5}">
                      <a16:colId xmlns:a16="http://schemas.microsoft.com/office/drawing/2014/main" val="2617444370"/>
                    </a:ext>
                  </a:extLst>
                </a:gridCol>
                <a:gridCol w="1732781">
                  <a:extLst>
                    <a:ext uri="{9D8B030D-6E8A-4147-A177-3AD203B41FA5}">
                      <a16:colId xmlns:a16="http://schemas.microsoft.com/office/drawing/2014/main" val="633350665"/>
                    </a:ext>
                  </a:extLst>
                </a:gridCol>
                <a:gridCol w="1619398">
                  <a:extLst>
                    <a:ext uri="{9D8B030D-6E8A-4147-A177-3AD203B41FA5}">
                      <a16:colId xmlns:a16="http://schemas.microsoft.com/office/drawing/2014/main" val="1795931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Encoder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parameters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Trainable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Non Trainable params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8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29,758,752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7,954,944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21,803,808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35031"/>
                  </a:ext>
                </a:extLst>
              </a:tr>
            </a:tbl>
          </a:graphicData>
        </a:graphic>
      </p:graphicFrame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F43C3B52-0E98-48AF-AB0B-FAA64C556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264072"/>
              </p:ext>
            </p:extLst>
          </p:nvPr>
        </p:nvGraphicFramePr>
        <p:xfrm>
          <a:off x="6587277" y="1258636"/>
          <a:ext cx="524670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352">
                  <a:extLst>
                    <a:ext uri="{9D8B030D-6E8A-4147-A177-3AD203B41FA5}">
                      <a16:colId xmlns:a16="http://schemas.microsoft.com/office/drawing/2014/main" val="569207564"/>
                    </a:ext>
                  </a:extLst>
                </a:gridCol>
                <a:gridCol w="2623352">
                  <a:extLst>
                    <a:ext uri="{9D8B030D-6E8A-4147-A177-3AD203B41FA5}">
                      <a16:colId xmlns:a16="http://schemas.microsoft.com/office/drawing/2014/main" val="78956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shape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0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input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(None,256,256,3)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12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input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max length)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6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encoder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2048)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97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Dense layer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</a:t>
                      </a:r>
                      <a:r>
                        <a:rPr lang="en-US"/>
                        <a:t>, 512)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9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decoder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256)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72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 feature vector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</a:t>
                      </a:r>
                      <a:r>
                        <a:rPr lang="en-US" dirty="0" err="1"/>
                        <a:t>Embed_size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28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feature vector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</a:t>
                      </a:r>
                      <a:r>
                        <a:rPr lang="en-US"/>
                        <a:t>, Embed_size)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9876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EB17FB3-CB9C-4048-A8EA-089258B7A309}"/>
              </a:ext>
            </a:extLst>
          </p:cNvPr>
          <p:cNvSpPr txBox="1"/>
          <p:nvPr/>
        </p:nvSpPr>
        <p:spPr>
          <a:xfrm>
            <a:off x="6628706" y="4322486"/>
            <a:ext cx="520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Embed_size=512 , Vocab_size=8360, max length =25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6D631-F5BF-4623-A2ED-6693774C3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1" y="1689607"/>
            <a:ext cx="6069936" cy="24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3756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15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43970"/>
            <a:ext cx="61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BA398-31E5-481B-A7BE-E8F525E7B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1504795"/>
            <a:ext cx="6729924" cy="48756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3EDA20-BF53-4F8E-8104-9BD01E41A619}"/>
              </a:ext>
            </a:extLst>
          </p:cNvPr>
          <p:cNvSpPr txBox="1"/>
          <p:nvPr/>
        </p:nvSpPr>
        <p:spPr>
          <a:xfrm>
            <a:off x="385457" y="1140748"/>
            <a:ext cx="61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Training: Experimentation- Optimizer selection 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9D3E2575-4477-41A6-9B54-49C90944D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114057"/>
              </p:ext>
            </p:extLst>
          </p:nvPr>
        </p:nvGraphicFramePr>
        <p:xfrm>
          <a:off x="7496841" y="1706686"/>
          <a:ext cx="45076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849">
                  <a:extLst>
                    <a:ext uri="{9D8B030D-6E8A-4147-A177-3AD203B41FA5}">
                      <a16:colId xmlns:a16="http://schemas.microsoft.com/office/drawing/2014/main" val="3336732665"/>
                    </a:ext>
                  </a:extLst>
                </a:gridCol>
                <a:gridCol w="2253849">
                  <a:extLst>
                    <a:ext uri="{9D8B030D-6E8A-4147-A177-3AD203B41FA5}">
                      <a16:colId xmlns:a16="http://schemas.microsoft.com/office/drawing/2014/main" val="3261211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Size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 images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43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Learning Rate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0.0001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12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Optimizer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58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Image Encoder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37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Text Decoder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3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85473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16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85457" y="1140748"/>
            <a:ext cx="61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Training: Experimentation- Text decoder selection 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F4D3C-0546-4ACA-AE1E-3ACC6695C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" y="1563790"/>
            <a:ext cx="5589215" cy="3992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6E5B9-4B7D-4D71-998F-ACC211F72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38" y="1543357"/>
            <a:ext cx="5540439" cy="3987057"/>
          </a:xfrm>
          <a:prstGeom prst="rect">
            <a:avLst/>
          </a:prstGeom>
        </p:spPr>
      </p:pic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8B25F6A3-2769-43C4-9323-14DBAFA8B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6842"/>
              </p:ext>
            </p:extLst>
          </p:nvPr>
        </p:nvGraphicFramePr>
        <p:xfrm>
          <a:off x="2237927" y="5684320"/>
          <a:ext cx="771614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334">
                  <a:extLst>
                    <a:ext uri="{9D8B030D-6E8A-4147-A177-3AD203B41FA5}">
                      <a16:colId xmlns:a16="http://schemas.microsoft.com/office/drawing/2014/main" val="768908505"/>
                    </a:ext>
                  </a:extLst>
                </a:gridCol>
                <a:gridCol w="1516457">
                  <a:extLst>
                    <a:ext uri="{9D8B030D-6E8A-4147-A177-3AD203B41FA5}">
                      <a16:colId xmlns:a16="http://schemas.microsoft.com/office/drawing/2014/main" val="4000784143"/>
                    </a:ext>
                  </a:extLst>
                </a:gridCol>
                <a:gridCol w="1516457">
                  <a:extLst>
                    <a:ext uri="{9D8B030D-6E8A-4147-A177-3AD203B41FA5}">
                      <a16:colId xmlns:a16="http://schemas.microsoft.com/office/drawing/2014/main" val="2547631371"/>
                    </a:ext>
                  </a:extLst>
                </a:gridCol>
                <a:gridCol w="1675190">
                  <a:extLst>
                    <a:ext uri="{9D8B030D-6E8A-4147-A177-3AD203B41FA5}">
                      <a16:colId xmlns:a16="http://schemas.microsoft.com/office/drawing/2014/main" val="76786930"/>
                    </a:ext>
                  </a:extLst>
                </a:gridCol>
                <a:gridCol w="1594707">
                  <a:extLst>
                    <a:ext uri="{9D8B030D-6E8A-4147-A177-3AD203B41FA5}">
                      <a16:colId xmlns:a16="http://schemas.microsoft.com/office/drawing/2014/main" val="311666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mage 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78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images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RMSprop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96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90765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17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43970"/>
            <a:ext cx="61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Training: Experimentation- Text decoder selection 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BAE5EC-E54B-4C15-AEC7-015D1A1C1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0" y="1386405"/>
            <a:ext cx="7021708" cy="5106470"/>
          </a:xfrm>
          <a:prstGeom prst="rect">
            <a:avLst/>
          </a:prstGeom>
        </p:spPr>
      </p:pic>
      <p:graphicFrame>
        <p:nvGraphicFramePr>
          <p:cNvPr id="22" name="Table 14">
            <a:extLst>
              <a:ext uri="{FF2B5EF4-FFF2-40B4-BE49-F238E27FC236}">
                <a16:creationId xmlns:a16="http://schemas.microsoft.com/office/drawing/2014/main" id="{856FCE13-B3D9-4AEB-BB88-7FA6E9432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22922"/>
              </p:ext>
            </p:extLst>
          </p:nvPr>
        </p:nvGraphicFramePr>
        <p:xfrm>
          <a:off x="7324491" y="1722343"/>
          <a:ext cx="450769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849">
                  <a:extLst>
                    <a:ext uri="{9D8B030D-6E8A-4147-A177-3AD203B41FA5}">
                      <a16:colId xmlns:a16="http://schemas.microsoft.com/office/drawing/2014/main" val="3336732665"/>
                    </a:ext>
                  </a:extLst>
                </a:gridCol>
                <a:gridCol w="2253849">
                  <a:extLst>
                    <a:ext uri="{9D8B030D-6E8A-4147-A177-3AD203B41FA5}">
                      <a16:colId xmlns:a16="http://schemas.microsoft.com/office/drawing/2014/main" val="3261211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Size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 images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43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Learning Rate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0.0001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12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Optimizer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RMSprop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58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Image Encoder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37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Text Decoder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3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Loss Function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negative bi-directional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120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5387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18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43970"/>
            <a:ext cx="61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Training: Model selection  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22" name="Table 14">
            <a:extLst>
              <a:ext uri="{FF2B5EF4-FFF2-40B4-BE49-F238E27FC236}">
                <a16:creationId xmlns:a16="http://schemas.microsoft.com/office/drawing/2014/main" id="{856FCE13-B3D9-4AEB-BB88-7FA6E9432047}"/>
              </a:ext>
            </a:extLst>
          </p:cNvPr>
          <p:cNvGraphicFramePr>
            <a:graphicFrameLocks noGrp="1"/>
          </p:cNvGraphicFramePr>
          <p:nvPr/>
        </p:nvGraphicFramePr>
        <p:xfrm>
          <a:off x="7324491" y="1722343"/>
          <a:ext cx="450769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849">
                  <a:extLst>
                    <a:ext uri="{9D8B030D-6E8A-4147-A177-3AD203B41FA5}">
                      <a16:colId xmlns:a16="http://schemas.microsoft.com/office/drawing/2014/main" val="3336732665"/>
                    </a:ext>
                  </a:extLst>
                </a:gridCol>
                <a:gridCol w="2253849">
                  <a:extLst>
                    <a:ext uri="{9D8B030D-6E8A-4147-A177-3AD203B41FA5}">
                      <a16:colId xmlns:a16="http://schemas.microsoft.com/office/drawing/2014/main" val="3261211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Size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 images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43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Learning Rate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0.0001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12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Optimizer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RMSprop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58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Image Encoder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37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Text Decoder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3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Loss Function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negative bi-directional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12056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23D9F2-D5C7-4298-A9BB-13125DC13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0" y="1431922"/>
            <a:ext cx="6863261" cy="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047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19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E7FE22-E915-4E7B-B8D8-7E44F5902FD2}"/>
              </a:ext>
            </a:extLst>
          </p:cNvPr>
          <p:cNvSpPr txBox="1"/>
          <p:nvPr/>
        </p:nvSpPr>
        <p:spPr>
          <a:xfrm>
            <a:off x="278120" y="1110681"/>
            <a:ext cx="142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Introduction: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F1378C-E9E9-4895-8BBA-6D45FB279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28801"/>
              </p:ext>
            </p:extLst>
          </p:nvPr>
        </p:nvGraphicFramePr>
        <p:xfrm>
          <a:off x="6830627" y="2785735"/>
          <a:ext cx="384728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104">
                  <a:extLst>
                    <a:ext uri="{9D8B030D-6E8A-4147-A177-3AD203B41FA5}">
                      <a16:colId xmlns:a16="http://schemas.microsoft.com/office/drawing/2014/main" val="1671902548"/>
                    </a:ext>
                  </a:extLst>
                </a:gridCol>
                <a:gridCol w="2126180">
                  <a:extLst>
                    <a:ext uri="{9D8B030D-6E8A-4147-A177-3AD203B41FA5}">
                      <a16:colId xmlns:a16="http://schemas.microsoft.com/office/drawing/2014/main" val="1647241351"/>
                    </a:ext>
                  </a:extLst>
                </a:gridCol>
              </a:tblGrid>
              <a:tr h="215444">
                <a:tc>
                  <a:txBody>
                    <a:bodyPr/>
                    <a:lstStyle/>
                    <a:p>
                      <a:r>
                        <a:rPr lang="en-US" dirty="0"/>
                        <a:t>Image Encoders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67193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14182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48A25617-1B99-4373-8B56-B7FBDE707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92" y="2549441"/>
            <a:ext cx="4351510" cy="30877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2904D6-7738-4021-A8AF-E1880052D075}"/>
              </a:ext>
            </a:extLst>
          </p:cNvPr>
          <p:cNvSpPr txBox="1"/>
          <p:nvPr/>
        </p:nvSpPr>
        <p:spPr>
          <a:xfrm>
            <a:off x="1595120" y="5637168"/>
            <a:ext cx="262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Net architecture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E8887B-1CFD-4A6C-ADC0-5ECA9FC60AA4}"/>
              </a:ext>
            </a:extLst>
          </p:cNvPr>
          <p:cNvSpPr txBox="1"/>
          <p:nvPr/>
        </p:nvSpPr>
        <p:spPr>
          <a:xfrm>
            <a:off x="7389156" y="4451067"/>
            <a:ext cx="3207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Loss= Mean Squared error 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DBFDA9-721A-4CFC-B267-A2F0EB5AF03F}"/>
              </a:ext>
            </a:extLst>
          </p:cNvPr>
          <p:cNvSpPr txBox="1"/>
          <p:nvPr/>
        </p:nvSpPr>
        <p:spPr>
          <a:xfrm>
            <a:off x="1870454" y="1371353"/>
            <a:ext cx="846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Reinforcement learning, Value Net is the critic which evaluate the agent and compares it to award a reward based on which the next action is taken.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47169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DA02D5-01DE-4FFD-ABF5-1326ABD45F03}"/>
              </a:ext>
            </a:extLst>
          </p:cNvPr>
          <p:cNvCxnSpPr/>
          <p:nvPr/>
        </p:nvCxnSpPr>
        <p:spPr>
          <a:xfrm>
            <a:off x="0" y="523220"/>
            <a:ext cx="1219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5FFEDB-25A9-45C7-8A21-C6BD546881E6}"/>
              </a:ext>
            </a:extLst>
          </p:cNvPr>
          <p:cNvSpPr txBox="1"/>
          <p:nvPr/>
        </p:nvSpPr>
        <p:spPr>
          <a:xfrm>
            <a:off x="4988561" y="27947"/>
            <a:ext cx="22148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MCSC10"/>
              </a:rPr>
              <a:t>MOTIVATION</a:t>
            </a:r>
            <a:endParaRPr lang="en-IN" sz="2800" b="1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8C282F9-725D-4F60-84F8-10CF8048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75400"/>
            <a:ext cx="2037080" cy="365125"/>
          </a:xfrm>
        </p:spPr>
        <p:txBody>
          <a:bodyPr/>
          <a:lstStyle/>
          <a:p>
            <a:r>
              <a:rPr lang="en-US"/>
              <a:t>2</a:t>
            </a:r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966100-443B-4324-ACDC-20BD40A38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704E2D-0BAE-439C-9824-708C7DE4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sp>
        <p:nvSpPr>
          <p:cNvPr id="22" name="Footer Placeholder 17">
            <a:extLst>
              <a:ext uri="{FF2B5EF4-FFF2-40B4-BE49-F238E27FC236}">
                <a16:creationId xmlns:a16="http://schemas.microsoft.com/office/drawing/2014/main" id="{DB6AD03D-BC24-4649-8D4F-0B92E0F9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/>
              <a:t>Viswambhar |</a:t>
            </a:r>
            <a:r>
              <a:rPr lang="en-IN" sz="120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/>
              <a:t>Mukund</a:t>
            </a:r>
            <a:r>
              <a:rPr lang="en-IN" sz="120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/>
              <a:t>| Computational Material Science | </a:t>
            </a:r>
            <a:r>
              <a:rPr lang="de-DE"/>
              <a:t>Projektseminar</a:t>
            </a:r>
            <a:r>
              <a:rPr lang="en-US"/>
              <a:t> </a:t>
            </a:r>
            <a:r>
              <a:rPr lang="en-IN"/>
              <a:t>| TU Bergakademie Freiberg</a:t>
            </a:r>
          </a:p>
        </p:txBody>
      </p:sp>
    </p:spTree>
    <p:extLst>
      <p:ext uri="{BB962C8B-B14F-4D97-AF65-F5344CB8AC3E}">
        <p14:creationId xmlns:p14="http://schemas.microsoft.com/office/powerpoint/2010/main" val="691196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20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E7FE22-E915-4E7B-B8D8-7E44F5902FD2}"/>
              </a:ext>
            </a:extLst>
          </p:cNvPr>
          <p:cNvSpPr txBox="1"/>
          <p:nvPr/>
        </p:nvSpPr>
        <p:spPr>
          <a:xfrm>
            <a:off x="278120" y="1110681"/>
            <a:ext cx="172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Data: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926FC5-F3BC-40FF-9D70-BB62674BB47D}"/>
              </a:ext>
            </a:extLst>
          </p:cNvPr>
          <p:cNvSpPr txBox="1"/>
          <p:nvPr/>
        </p:nvSpPr>
        <p:spPr>
          <a:xfrm>
            <a:off x="278120" y="1440683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C0DF64-4F6B-45A1-A603-5E25714CD25F}"/>
              </a:ext>
            </a:extLst>
          </p:cNvPr>
          <p:cNvSpPr txBox="1"/>
          <p:nvPr/>
        </p:nvSpPr>
        <p:spPr>
          <a:xfrm>
            <a:off x="3084119" y="3434131"/>
            <a:ext cx="611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[[ 2 43 4 88 170 7 118 56 392 12 393 4 28 4381 0 0 0 0 0 0]]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2C2CF5-B8BA-48D4-A460-E72149A10476}"/>
              </a:ext>
            </a:extLst>
          </p:cNvPr>
          <p:cNvSpPr txBox="1"/>
          <p:nvPr/>
        </p:nvSpPr>
        <p:spPr>
          <a:xfrm>
            <a:off x="8329148" y="1337215"/>
            <a:ext cx="127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</a:t>
            </a:r>
            <a:r>
              <a:rPr lang="en-US" dirty="0"/>
              <a:t>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984151C-BB0A-4913-8D89-25913AC27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7" y="2206806"/>
            <a:ext cx="3033023" cy="29034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2D47759-01F2-452F-BAD3-1D967B51F76D}"/>
              </a:ext>
            </a:extLst>
          </p:cNvPr>
          <p:cNvSpPr txBox="1"/>
          <p:nvPr/>
        </p:nvSpPr>
        <p:spPr>
          <a:xfrm>
            <a:off x="2348994" y="5284535"/>
            <a:ext cx="461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and text sequence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0C99E0-5A08-4D1A-B180-9708877A81DF}"/>
              </a:ext>
            </a:extLst>
          </p:cNvPr>
          <p:cNvSpPr txBox="1"/>
          <p:nvPr/>
        </p:nvSpPr>
        <p:spPr>
          <a:xfrm>
            <a:off x="686993" y="1725622"/>
            <a:ext cx="7620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startseq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child in pink dress is climbing up set of stairs in an entry way endseq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440015-C7D4-41F6-9FA0-E59DC64881BC}"/>
              </a:ext>
            </a:extLst>
          </p:cNvPr>
          <p:cNvSpPr txBox="1"/>
          <p:nvPr/>
        </p:nvSpPr>
        <p:spPr>
          <a:xfrm>
            <a:off x="8606058" y="1780677"/>
            <a:ext cx="3585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MLP output shape : (1,1)</a:t>
            </a:r>
            <a:r>
              <a:rPr lang="en-IN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8781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21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61726"/>
            <a:ext cx="142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Architecture: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6D24F3A-04C2-4603-89F9-926F4D28A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267950"/>
              </p:ext>
            </p:extLst>
          </p:nvPr>
        </p:nvGraphicFramePr>
        <p:xfrm>
          <a:off x="2396232" y="5323205"/>
          <a:ext cx="727081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317">
                  <a:extLst>
                    <a:ext uri="{9D8B030D-6E8A-4147-A177-3AD203B41FA5}">
                      <a16:colId xmlns:a16="http://schemas.microsoft.com/office/drawing/2014/main" val="616351660"/>
                    </a:ext>
                  </a:extLst>
                </a:gridCol>
                <a:gridCol w="1060501">
                  <a:extLst>
                    <a:ext uri="{9D8B030D-6E8A-4147-A177-3AD203B41FA5}">
                      <a16:colId xmlns:a16="http://schemas.microsoft.com/office/drawing/2014/main" val="3825235492"/>
                    </a:ext>
                  </a:extLst>
                </a:gridCol>
                <a:gridCol w="1571814">
                  <a:extLst>
                    <a:ext uri="{9D8B030D-6E8A-4147-A177-3AD203B41FA5}">
                      <a16:colId xmlns:a16="http://schemas.microsoft.com/office/drawing/2014/main" val="2617444370"/>
                    </a:ext>
                  </a:extLst>
                </a:gridCol>
                <a:gridCol w="1732781">
                  <a:extLst>
                    <a:ext uri="{9D8B030D-6E8A-4147-A177-3AD203B41FA5}">
                      <a16:colId xmlns:a16="http://schemas.microsoft.com/office/drawing/2014/main" val="633350665"/>
                    </a:ext>
                  </a:extLst>
                </a:gridCol>
                <a:gridCol w="1619398">
                  <a:extLst>
                    <a:ext uri="{9D8B030D-6E8A-4147-A177-3AD203B41FA5}">
                      <a16:colId xmlns:a16="http://schemas.microsoft.com/office/drawing/2014/main" val="1795931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Encoder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parameters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Trainable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Non Trainable params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8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30,808,353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9,004,545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21,803,808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35031"/>
                  </a:ext>
                </a:extLst>
              </a:tr>
            </a:tbl>
          </a:graphicData>
        </a:graphic>
      </p:graphicFrame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F43C3B52-0E98-48AF-AB0B-FAA64C556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230951"/>
              </p:ext>
            </p:extLst>
          </p:nvPr>
        </p:nvGraphicFramePr>
        <p:xfrm>
          <a:off x="6431832" y="1377991"/>
          <a:ext cx="524670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352">
                  <a:extLst>
                    <a:ext uri="{9D8B030D-6E8A-4147-A177-3AD203B41FA5}">
                      <a16:colId xmlns:a16="http://schemas.microsoft.com/office/drawing/2014/main" val="569207564"/>
                    </a:ext>
                  </a:extLst>
                </a:gridCol>
                <a:gridCol w="2623352">
                  <a:extLst>
                    <a:ext uri="{9D8B030D-6E8A-4147-A177-3AD203B41FA5}">
                      <a16:colId xmlns:a16="http://schemas.microsoft.com/office/drawing/2014/main" val="78956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shape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0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input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(None,256,256,3)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12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input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max length)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6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encoder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2048)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97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decoder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Embed_size)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9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and text combine layer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</a:t>
                      </a:r>
                      <a:r>
                        <a:rPr lang="en-US" dirty="0" err="1"/>
                        <a:t>Embed_size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28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1)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9876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EB17FB3-CB9C-4048-A8EA-089258B7A309}"/>
              </a:ext>
            </a:extLst>
          </p:cNvPr>
          <p:cNvSpPr txBox="1"/>
          <p:nvPr/>
        </p:nvSpPr>
        <p:spPr>
          <a:xfrm>
            <a:off x="6628706" y="4322486"/>
            <a:ext cx="520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Embed_size=512 , Vocab_size=8360, max length =25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B9248C-8CB0-4991-A7AA-D2E9EA525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7" y="1594435"/>
            <a:ext cx="5855469" cy="33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3558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22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43970"/>
            <a:ext cx="61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Initial Training: 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22" name="Table 14">
            <a:extLst>
              <a:ext uri="{FF2B5EF4-FFF2-40B4-BE49-F238E27FC236}">
                <a16:creationId xmlns:a16="http://schemas.microsoft.com/office/drawing/2014/main" id="{856FCE13-B3D9-4AEB-BB88-7FA6E9432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89468"/>
              </p:ext>
            </p:extLst>
          </p:nvPr>
        </p:nvGraphicFramePr>
        <p:xfrm>
          <a:off x="7324491" y="1722343"/>
          <a:ext cx="45076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849">
                  <a:extLst>
                    <a:ext uri="{9D8B030D-6E8A-4147-A177-3AD203B41FA5}">
                      <a16:colId xmlns:a16="http://schemas.microsoft.com/office/drawing/2014/main" val="3336732665"/>
                    </a:ext>
                  </a:extLst>
                </a:gridCol>
                <a:gridCol w="2253849">
                  <a:extLst>
                    <a:ext uri="{9D8B030D-6E8A-4147-A177-3AD203B41FA5}">
                      <a16:colId xmlns:a16="http://schemas.microsoft.com/office/drawing/2014/main" val="3261211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Size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 images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43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Learning Rate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0.001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12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Optimizer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58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Image Encoder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37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Text Decoder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3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Loss Function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Square Error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12056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56B8F81-16CF-407D-BED3-D0ECBA734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9" y="1478501"/>
            <a:ext cx="6559690" cy="474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805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23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43970"/>
            <a:ext cx="61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Training:  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22" name="Table 14">
            <a:extLst>
              <a:ext uri="{FF2B5EF4-FFF2-40B4-BE49-F238E27FC236}">
                <a16:creationId xmlns:a16="http://schemas.microsoft.com/office/drawing/2014/main" id="{856FCE13-B3D9-4AEB-BB88-7FA6E9432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26116"/>
              </p:ext>
            </p:extLst>
          </p:nvPr>
        </p:nvGraphicFramePr>
        <p:xfrm>
          <a:off x="7324491" y="1722343"/>
          <a:ext cx="45076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849">
                  <a:extLst>
                    <a:ext uri="{9D8B030D-6E8A-4147-A177-3AD203B41FA5}">
                      <a16:colId xmlns:a16="http://schemas.microsoft.com/office/drawing/2014/main" val="3336732665"/>
                    </a:ext>
                  </a:extLst>
                </a:gridCol>
                <a:gridCol w="2253849">
                  <a:extLst>
                    <a:ext uri="{9D8B030D-6E8A-4147-A177-3AD203B41FA5}">
                      <a16:colId xmlns:a16="http://schemas.microsoft.com/office/drawing/2014/main" val="3261211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Size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16 images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43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Learning Rate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0.0001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12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Optimizer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RMSprop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58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Image Encoder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37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Text Decoder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3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Loss Function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Square Error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12056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364B76C-FFF0-408B-976E-3070ECDC2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9" y="1513302"/>
            <a:ext cx="6772175" cy="49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2188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DA02D5-01DE-4FFD-ABF5-1326ABD45F03}"/>
              </a:ext>
            </a:extLst>
          </p:cNvPr>
          <p:cNvCxnSpPr/>
          <p:nvPr/>
        </p:nvCxnSpPr>
        <p:spPr>
          <a:xfrm>
            <a:off x="0" y="523220"/>
            <a:ext cx="1219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5FFEDB-25A9-45C7-8A21-C6BD546881E6}"/>
              </a:ext>
            </a:extLst>
          </p:cNvPr>
          <p:cNvSpPr txBox="1"/>
          <p:nvPr/>
        </p:nvSpPr>
        <p:spPr>
          <a:xfrm>
            <a:off x="4298271" y="1315"/>
            <a:ext cx="3595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Results and discussion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8C282F9-725D-4F60-84F8-10CF8048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75400"/>
            <a:ext cx="2037080" cy="365125"/>
          </a:xfrm>
        </p:spPr>
        <p:txBody>
          <a:bodyPr/>
          <a:lstStyle/>
          <a:p>
            <a:r>
              <a:rPr lang="en-US" dirty="0"/>
              <a:t>24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966100-443B-4324-ACDC-20BD40A38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704E2D-0BAE-439C-9824-708C7DE4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sp>
        <p:nvSpPr>
          <p:cNvPr id="22" name="Footer Placeholder 17">
            <a:extLst>
              <a:ext uri="{FF2B5EF4-FFF2-40B4-BE49-F238E27FC236}">
                <a16:creationId xmlns:a16="http://schemas.microsoft.com/office/drawing/2014/main" id="{DB6AD03D-BC24-4649-8D4F-0B92E0F9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BC2A4-EB31-4CC2-8CE0-55F4F4D3ED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6" t="10881"/>
          <a:stretch/>
        </p:blipFill>
        <p:spPr>
          <a:xfrm>
            <a:off x="533390" y="1137336"/>
            <a:ext cx="5015894" cy="32596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A63462-F1B2-4D58-92CB-458F6C43C516}"/>
              </a:ext>
            </a:extLst>
          </p:cNvPr>
          <p:cNvSpPr txBox="1"/>
          <p:nvPr/>
        </p:nvSpPr>
        <p:spPr>
          <a:xfrm>
            <a:off x="267061" y="4357451"/>
            <a:ext cx="55485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GT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'</a:t>
            </a:r>
            <a:r>
              <a:rPr lang="en-US" sz="140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startseq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black and white dog jumping in the air to get toy endseq'</a:t>
            </a: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GS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startseq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dog to in grass to something his to camera endseq</a:t>
            </a: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BS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and dog through grass yellow</a:t>
            </a: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BS RF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‘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and dog catching in grass’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47C314-808B-4367-8B4C-C86EC1D65D7B}"/>
              </a:ext>
            </a:extLst>
          </p:cNvPr>
          <p:cNvSpPr txBox="1"/>
          <p:nvPr/>
        </p:nvSpPr>
        <p:spPr>
          <a:xfrm>
            <a:off x="6059011" y="4396951"/>
            <a:ext cx="61122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GT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'</a:t>
            </a:r>
            <a:r>
              <a:rPr lang="en-US" sz="140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startseq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kitchen  with cabinet and microwave 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endseq'</a:t>
            </a:r>
            <a:endParaRPr lang="en-US" sz="1400" b="1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startseq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dog to his in kitchen in endseq</a:t>
            </a: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BS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and dog through kitchen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BS RF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dog through kitchen in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EAAB82-6AFA-4C93-B860-D1F7783A3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" t="10881"/>
          <a:stretch/>
        </p:blipFill>
        <p:spPr>
          <a:xfrm>
            <a:off x="5549284" y="1136022"/>
            <a:ext cx="5447935" cy="32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DA02D5-01DE-4FFD-ABF5-1326ABD45F03}"/>
              </a:ext>
            </a:extLst>
          </p:cNvPr>
          <p:cNvCxnSpPr/>
          <p:nvPr/>
        </p:nvCxnSpPr>
        <p:spPr>
          <a:xfrm>
            <a:off x="0" y="523220"/>
            <a:ext cx="1219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5FFEDB-25A9-45C7-8A21-C6BD546881E6}"/>
              </a:ext>
            </a:extLst>
          </p:cNvPr>
          <p:cNvSpPr txBox="1"/>
          <p:nvPr/>
        </p:nvSpPr>
        <p:spPr>
          <a:xfrm>
            <a:off x="4298271" y="1315"/>
            <a:ext cx="3595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Results and discussion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8C282F9-725D-4F60-84F8-10CF8048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75400"/>
            <a:ext cx="2037080" cy="365125"/>
          </a:xfrm>
        </p:spPr>
        <p:txBody>
          <a:bodyPr/>
          <a:lstStyle/>
          <a:p>
            <a:r>
              <a:rPr lang="en-US" dirty="0"/>
              <a:t>25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966100-443B-4324-ACDC-20BD40A38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704E2D-0BAE-439C-9824-708C7DE4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sp>
        <p:nvSpPr>
          <p:cNvPr id="22" name="Footer Placeholder 17">
            <a:extLst>
              <a:ext uri="{FF2B5EF4-FFF2-40B4-BE49-F238E27FC236}">
                <a16:creationId xmlns:a16="http://schemas.microsoft.com/office/drawing/2014/main" id="{DB6AD03D-BC24-4649-8D4F-0B92E0F9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63462-F1B2-4D58-92CB-458F6C43C516}"/>
              </a:ext>
            </a:extLst>
          </p:cNvPr>
          <p:cNvSpPr txBox="1"/>
          <p:nvPr/>
        </p:nvSpPr>
        <p:spPr>
          <a:xfrm>
            <a:off x="267061" y="4357451"/>
            <a:ext cx="554855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GT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startseq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group of people are rock climbing on rock climbing wall endseq</a:t>
            </a: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GS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startseq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climbing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climbing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face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face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another wearing endseq</a:t>
            </a: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BS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climbing </a:t>
            </a:r>
            <a:r>
              <a:rPr lang="en-IN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climbing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 face rock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BS RF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is climbing cliff face in of while 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6529DC-8A8C-49F6-B839-ABD48E1CD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6" t="10881" r="19376"/>
          <a:stretch/>
        </p:blipFill>
        <p:spPr>
          <a:xfrm>
            <a:off x="7015587" y="1204617"/>
            <a:ext cx="3444536" cy="32596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7C314-808B-4367-8B4C-C86EC1D65D7B}"/>
              </a:ext>
            </a:extLst>
          </p:cNvPr>
          <p:cNvSpPr txBox="1"/>
          <p:nvPr/>
        </p:nvSpPr>
        <p:spPr>
          <a:xfrm>
            <a:off x="6031638" y="4396951"/>
            <a:ext cx="61122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GT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'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startseq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man drilling hole in the ice endseq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'</a:t>
            </a: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GS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startseq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people in suits on ice endseq</a:t>
            </a: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BS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 with people belongings the with belongings the in background behind</a:t>
            </a:r>
          </a:p>
          <a:p>
            <a:r>
              <a:rPr lang="en-US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BS RF</a:t>
            </a:r>
            <a:r>
              <a:rPr lang="en-US" sz="1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‘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with people belongings in ice’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74288-923B-44A2-8ACC-51779629BF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5"/>
          <a:stretch/>
        </p:blipFill>
        <p:spPr>
          <a:xfrm>
            <a:off x="116141" y="1029274"/>
            <a:ext cx="5486411" cy="32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5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70CFD-A6C2-481F-90FE-AF2640C54B20}"/>
              </a:ext>
            </a:extLst>
          </p:cNvPr>
          <p:cNvSpPr txBox="1"/>
          <p:nvPr/>
        </p:nvSpPr>
        <p:spPr>
          <a:xfrm>
            <a:off x="5481961" y="3244334"/>
            <a:ext cx="122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534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DA02D5-01DE-4FFD-ABF5-1326ABD45F03}"/>
              </a:ext>
            </a:extLst>
          </p:cNvPr>
          <p:cNvCxnSpPr/>
          <p:nvPr/>
        </p:nvCxnSpPr>
        <p:spPr>
          <a:xfrm>
            <a:off x="0" y="523220"/>
            <a:ext cx="1219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5FFEDB-25A9-45C7-8A21-C6BD546881E6}"/>
              </a:ext>
            </a:extLst>
          </p:cNvPr>
          <p:cNvSpPr txBox="1"/>
          <p:nvPr/>
        </p:nvSpPr>
        <p:spPr>
          <a:xfrm>
            <a:off x="3621891" y="0"/>
            <a:ext cx="494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Datasets and pre-preprocessing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8C282F9-725D-4F60-84F8-10CF8048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75400"/>
            <a:ext cx="2037080" cy="365125"/>
          </a:xfrm>
        </p:spPr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966100-443B-4324-ACDC-20BD40A38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704E2D-0BAE-439C-9824-708C7DE4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4BC9C-D544-4030-83AF-8778FE904D09}"/>
              </a:ext>
            </a:extLst>
          </p:cNvPr>
          <p:cNvSpPr txBox="1"/>
          <p:nvPr/>
        </p:nvSpPr>
        <p:spPr>
          <a:xfrm>
            <a:off x="246287" y="957153"/>
            <a:ext cx="4675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Flickr 8k dataset is used for pre-training the models. Flickr 8k consist of 8021 images with 5 caption for each image.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divided into training and validation datasets with 6000 and 2021 images respectively.</a:t>
            </a:r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60EF7778-E3C8-4A29-A7BB-682C4782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5575E-BBA3-47B9-A968-622FA72B8DA6}"/>
              </a:ext>
            </a:extLst>
          </p:cNvPr>
          <p:cNvSpPr txBox="1"/>
          <p:nvPr/>
        </p:nvSpPr>
        <p:spPr>
          <a:xfrm>
            <a:off x="116141" y="2979654"/>
            <a:ext cx="229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Preprocessing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41EC4-DE1A-4525-8850-02ED246305F6}"/>
              </a:ext>
            </a:extLst>
          </p:cNvPr>
          <p:cNvSpPr txBox="1"/>
          <p:nvPr/>
        </p:nvSpPr>
        <p:spPr>
          <a:xfrm>
            <a:off x="246287" y="3343111"/>
            <a:ext cx="462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vocabulary is created from the captions available in training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captions are cleansed by removing special characters, numbers ,punctuations and start, end tokens are added.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captions are tokenized using tensorflow tokenization functions.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29E8F-3B4B-4FDF-B050-DFAEFBB8EBD2}"/>
              </a:ext>
            </a:extLst>
          </p:cNvPr>
          <p:cNvSpPr txBox="1"/>
          <p:nvPr/>
        </p:nvSpPr>
        <p:spPr>
          <a:xfrm>
            <a:off x="116141" y="628126"/>
            <a:ext cx="229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Datasets: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9B0ED-CA05-465B-A5B6-A5DAA186ED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t="-1792" r="7450" b="1387"/>
          <a:stretch/>
        </p:blipFill>
        <p:spPr>
          <a:xfrm>
            <a:off x="4921489" y="812792"/>
            <a:ext cx="7242995" cy="4703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C8E909-DDBE-4F93-8819-23D4E0818DC7}"/>
              </a:ext>
            </a:extLst>
          </p:cNvPr>
          <p:cNvSpPr txBox="1"/>
          <p:nvPr/>
        </p:nvSpPr>
        <p:spPr>
          <a:xfrm>
            <a:off x="7543284" y="5515848"/>
            <a:ext cx="316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examples from dataset.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722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4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8FFFAD-D90E-4287-8699-8BCC50738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9" y="2199485"/>
            <a:ext cx="6504466" cy="20585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F52CC7-9975-4398-A119-2649956908AB}"/>
              </a:ext>
            </a:extLst>
          </p:cNvPr>
          <p:cNvSpPr txBox="1"/>
          <p:nvPr/>
        </p:nvSpPr>
        <p:spPr>
          <a:xfrm>
            <a:off x="1870454" y="4535816"/>
            <a:ext cx="255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Net architecture 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9249D-028D-4081-8B9C-B03E62342CD1}"/>
              </a:ext>
            </a:extLst>
          </p:cNvPr>
          <p:cNvSpPr txBox="1"/>
          <p:nvPr/>
        </p:nvSpPr>
        <p:spPr>
          <a:xfrm>
            <a:off x="4780777" y="5522613"/>
            <a:ext cx="347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Loss= categorical cross entropy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1870454" y="1371353"/>
            <a:ext cx="846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Reinforcement learning, Policy Net is the agent in the environment which takes action based on the previous states.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31AEE8-6D7A-43B3-8117-A32CE5363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78207"/>
              </p:ext>
            </p:extLst>
          </p:nvPr>
        </p:nvGraphicFramePr>
        <p:xfrm>
          <a:off x="7426176" y="2697480"/>
          <a:ext cx="38472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104">
                  <a:extLst>
                    <a:ext uri="{9D8B030D-6E8A-4147-A177-3AD203B41FA5}">
                      <a16:colId xmlns:a16="http://schemas.microsoft.com/office/drawing/2014/main" val="3192143130"/>
                    </a:ext>
                  </a:extLst>
                </a:gridCol>
                <a:gridCol w="2126180">
                  <a:extLst>
                    <a:ext uri="{9D8B030D-6E8A-4147-A177-3AD203B41FA5}">
                      <a16:colId xmlns:a16="http://schemas.microsoft.com/office/drawing/2014/main" val="4044190601"/>
                    </a:ext>
                  </a:extLst>
                </a:gridCol>
              </a:tblGrid>
              <a:tr h="215444">
                <a:tc>
                  <a:txBody>
                    <a:bodyPr/>
                    <a:lstStyle/>
                    <a:p>
                      <a:r>
                        <a:rPr lang="en-US" dirty="0"/>
                        <a:t>Image Encoders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70353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568644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r>
                        <a:rPr lang="en-US" dirty="0"/>
                        <a:t>Inception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484260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r>
                        <a:rPr lang="en-US" dirty="0"/>
                        <a:t>ResNet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5946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E7FE22-E915-4E7B-B8D8-7E44F5902FD2}"/>
              </a:ext>
            </a:extLst>
          </p:cNvPr>
          <p:cNvSpPr txBox="1"/>
          <p:nvPr/>
        </p:nvSpPr>
        <p:spPr>
          <a:xfrm>
            <a:off x="278120" y="1110681"/>
            <a:ext cx="142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Introduction: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854967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5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FA417-62DE-4CDF-8CAF-28FADC43C51C}"/>
              </a:ext>
            </a:extLst>
          </p:cNvPr>
          <p:cNvSpPr txBox="1"/>
          <p:nvPr/>
        </p:nvSpPr>
        <p:spPr>
          <a:xfrm>
            <a:off x="3157303" y="2056204"/>
            <a:ext cx="61122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[[ 2 0 0 0 0 0 0 0 0 0 0 0 0 0 0 0 0 0 0 0] 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0 0 0 0 0 0 0 0 0 0 0 0 0 0 0 0 0 0]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0 0 0 0 0 0 0 0 0 0 0 0 0 0 0 0 0] 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88 0 0 0 0 0 0 0 0 0 0 0 0 0 0 0 0]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88 170 0 0 0 0 0 0 0 0 0 0 0 0 0 0 0]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88 170 7 0 0 0 0 0 0 0 0 0 0 0 0 0 0] 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88 170 7 118 0 0 0 0 0 0 0 0 0 0 0 0 0] 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88 170 7 118 56 0 0 0 0 0 0 0 0 0 0 0 0] 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88 170 7 118 56 392 0 0 0 0 0 0 0 0 0 0 0] 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88 170 7 118 56 392 12 0 0 0 0 0 0 0 0 0 0] 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88 170 7 118 56 392 12 393 0 0 0 0 0 0 0 0 0] 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88 170 7 118 56 392 12 393 4 0 0 0 0 0 0 0 0] 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88 170 7 118 56 392 12 393 4 28 0 0 0 0 0 0 0] </a:t>
            </a:r>
          </a:p>
          <a:p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[ 2 43 4 88 170 7 118 56 392 12 393 4 28 4381 0 0 0 0 0 0]]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CB7213-9132-40D4-84F4-602F746326DB}"/>
              </a:ext>
            </a:extLst>
          </p:cNvPr>
          <p:cNvSpPr txBox="1"/>
          <p:nvPr/>
        </p:nvSpPr>
        <p:spPr>
          <a:xfrm>
            <a:off x="8387410" y="1364651"/>
            <a:ext cx="127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931347-650E-4EFE-BAA8-B129B0A28DAC}"/>
              </a:ext>
            </a:extLst>
          </p:cNvPr>
          <p:cNvSpPr txBox="1"/>
          <p:nvPr/>
        </p:nvSpPr>
        <p:spPr>
          <a:xfrm>
            <a:off x="9079339" y="2038515"/>
            <a:ext cx="9979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[43,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4,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88,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170,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7, 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118, 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56,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392,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12, 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393, 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4, 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28,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4381,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640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D39163-9023-4F1D-B4B2-C71238D0F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4" y="2212772"/>
            <a:ext cx="3033023" cy="29034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DE4491B-970A-472D-9E31-EC59EEF49179}"/>
              </a:ext>
            </a:extLst>
          </p:cNvPr>
          <p:cNvSpPr txBox="1"/>
          <p:nvPr/>
        </p:nvSpPr>
        <p:spPr>
          <a:xfrm>
            <a:off x="8740574" y="5902741"/>
            <a:ext cx="279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word in sequence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03D13C-2019-49AE-B7A3-9A7D95B28806}"/>
              </a:ext>
            </a:extLst>
          </p:cNvPr>
          <p:cNvSpPr txBox="1"/>
          <p:nvPr/>
        </p:nvSpPr>
        <p:spPr>
          <a:xfrm>
            <a:off x="2442839" y="5941052"/>
            <a:ext cx="461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and text sequence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407E0F-BB44-488D-B5E0-822FDC940D0C}"/>
              </a:ext>
            </a:extLst>
          </p:cNvPr>
          <p:cNvSpPr txBox="1"/>
          <p:nvPr/>
        </p:nvSpPr>
        <p:spPr>
          <a:xfrm>
            <a:off x="491648" y="1669183"/>
            <a:ext cx="7620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startseq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child in pink dress is climbing up set of stairs in an entry way endseq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C31CCB-B944-40F6-89FE-E37A2B4EF831}"/>
              </a:ext>
            </a:extLst>
          </p:cNvPr>
          <p:cNvSpPr txBox="1"/>
          <p:nvPr/>
        </p:nvSpPr>
        <p:spPr>
          <a:xfrm>
            <a:off x="116141" y="1423308"/>
            <a:ext cx="142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698160-0AE4-4636-8AD5-06EACD75AB6A}"/>
              </a:ext>
            </a:extLst>
          </p:cNvPr>
          <p:cNvSpPr txBox="1"/>
          <p:nvPr/>
        </p:nvSpPr>
        <p:spPr>
          <a:xfrm>
            <a:off x="358019" y="1074762"/>
            <a:ext cx="163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Data: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33618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6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61726"/>
            <a:ext cx="142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Architecture: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6D24F3A-04C2-4603-89F9-926F4D28A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49229"/>
              </p:ext>
            </p:extLst>
          </p:nvPr>
        </p:nvGraphicFramePr>
        <p:xfrm>
          <a:off x="2396232" y="4740275"/>
          <a:ext cx="727081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317">
                  <a:extLst>
                    <a:ext uri="{9D8B030D-6E8A-4147-A177-3AD203B41FA5}">
                      <a16:colId xmlns:a16="http://schemas.microsoft.com/office/drawing/2014/main" val="616351660"/>
                    </a:ext>
                  </a:extLst>
                </a:gridCol>
                <a:gridCol w="1060501">
                  <a:extLst>
                    <a:ext uri="{9D8B030D-6E8A-4147-A177-3AD203B41FA5}">
                      <a16:colId xmlns:a16="http://schemas.microsoft.com/office/drawing/2014/main" val="3825235492"/>
                    </a:ext>
                  </a:extLst>
                </a:gridCol>
                <a:gridCol w="1571814">
                  <a:extLst>
                    <a:ext uri="{9D8B030D-6E8A-4147-A177-3AD203B41FA5}">
                      <a16:colId xmlns:a16="http://schemas.microsoft.com/office/drawing/2014/main" val="2617444370"/>
                    </a:ext>
                  </a:extLst>
                </a:gridCol>
                <a:gridCol w="1732781">
                  <a:extLst>
                    <a:ext uri="{9D8B030D-6E8A-4147-A177-3AD203B41FA5}">
                      <a16:colId xmlns:a16="http://schemas.microsoft.com/office/drawing/2014/main" val="633350665"/>
                    </a:ext>
                  </a:extLst>
                </a:gridCol>
                <a:gridCol w="1619398">
                  <a:extLst>
                    <a:ext uri="{9D8B030D-6E8A-4147-A177-3AD203B41FA5}">
                      <a16:colId xmlns:a16="http://schemas.microsoft.com/office/drawing/2014/main" val="1795931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Encoder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parameters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Trainable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Non Trainable params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8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32,580,816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11,718,312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20,862,504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3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Inception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35,569,704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11,980,968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23,588,736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11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ResNet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33,522,120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11,718,312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i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21,803,808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28730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1966AB6-C73E-4704-9C15-E1ACCE698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38493"/>
          <a:stretch/>
        </p:blipFill>
        <p:spPr>
          <a:xfrm>
            <a:off x="681426" y="1531058"/>
            <a:ext cx="5751925" cy="2600866"/>
          </a:xfrm>
          <a:prstGeom prst="rect">
            <a:avLst/>
          </a:prstGeom>
        </p:spPr>
      </p:pic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F43C3B52-0E98-48AF-AB0B-FAA64C556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22283"/>
              </p:ext>
            </p:extLst>
          </p:nvPr>
        </p:nvGraphicFramePr>
        <p:xfrm>
          <a:off x="6587277" y="1060956"/>
          <a:ext cx="5246704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352">
                  <a:extLst>
                    <a:ext uri="{9D8B030D-6E8A-4147-A177-3AD203B41FA5}">
                      <a16:colId xmlns:a16="http://schemas.microsoft.com/office/drawing/2014/main" val="569207564"/>
                    </a:ext>
                  </a:extLst>
                </a:gridCol>
                <a:gridCol w="2623352">
                  <a:extLst>
                    <a:ext uri="{9D8B030D-6E8A-4147-A177-3AD203B41FA5}">
                      <a16:colId xmlns:a16="http://schemas.microsoft.com/office/drawing/2014/main" val="78956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shape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0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input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(None,256,256,3)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12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input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max length)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6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encoder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2048)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97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Dense layer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</a:t>
                      </a:r>
                      <a:r>
                        <a:rPr lang="en-US" dirty="0" err="1"/>
                        <a:t>Embed_size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9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decoder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</a:t>
                      </a:r>
                      <a:r>
                        <a:rPr lang="en-US" dirty="0" err="1"/>
                        <a:t>Embed_size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72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and text combine layer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</a:t>
                      </a:r>
                      <a:r>
                        <a:rPr lang="en-US" dirty="0" err="1"/>
                        <a:t>Embed_size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28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</a:t>
                      </a:r>
                      <a:r>
                        <a:rPr lang="en-US" dirty="0" err="1"/>
                        <a:t>Vocab_size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9876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EB17FB3-CB9C-4048-A8EA-089258B7A309}"/>
              </a:ext>
            </a:extLst>
          </p:cNvPr>
          <p:cNvSpPr txBox="1"/>
          <p:nvPr/>
        </p:nvSpPr>
        <p:spPr>
          <a:xfrm>
            <a:off x="6628706" y="4322486"/>
            <a:ext cx="520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Embed_size=512 , Vocab_size=8360, max length =25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838983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7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43970"/>
            <a:ext cx="61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Initial Training: (Random initialization of hyper-parameters)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B906CF-B287-4CC4-9627-20A588744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113" y="1513300"/>
            <a:ext cx="5573282" cy="37155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6D04D6-1D88-4CF4-894C-FCC20F206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5" y="1513300"/>
            <a:ext cx="5488683" cy="3659122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77D5554-36A5-41F2-A72E-92EC1BF31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750970"/>
              </p:ext>
            </p:extLst>
          </p:nvPr>
        </p:nvGraphicFramePr>
        <p:xfrm>
          <a:off x="2288097" y="5365346"/>
          <a:ext cx="748708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033">
                  <a:extLst>
                    <a:ext uri="{9D8B030D-6E8A-4147-A177-3AD203B41FA5}">
                      <a16:colId xmlns:a16="http://schemas.microsoft.com/office/drawing/2014/main" val="768908505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4000784143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2547631371"/>
                    </a:ext>
                  </a:extLst>
                </a:gridCol>
                <a:gridCol w="1604023">
                  <a:extLst>
                    <a:ext uri="{9D8B030D-6E8A-4147-A177-3AD203B41FA5}">
                      <a16:colId xmlns:a16="http://schemas.microsoft.com/office/drawing/2014/main" val="76786930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11666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mage 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78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images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96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3884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8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43970"/>
            <a:ext cx="704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Training: (Experimentation- Learning rate and Batch size estimation)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77D5554-36A5-41F2-A72E-92EC1BF31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83458"/>
              </p:ext>
            </p:extLst>
          </p:nvPr>
        </p:nvGraphicFramePr>
        <p:xfrm>
          <a:off x="2288097" y="5365346"/>
          <a:ext cx="748708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033">
                  <a:extLst>
                    <a:ext uri="{9D8B030D-6E8A-4147-A177-3AD203B41FA5}">
                      <a16:colId xmlns:a16="http://schemas.microsoft.com/office/drawing/2014/main" val="768908505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4000784143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2547631371"/>
                    </a:ext>
                  </a:extLst>
                </a:gridCol>
                <a:gridCol w="1604023">
                  <a:extLst>
                    <a:ext uri="{9D8B030D-6E8A-4147-A177-3AD203B41FA5}">
                      <a16:colId xmlns:a16="http://schemas.microsoft.com/office/drawing/2014/main" val="76786930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11666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mage 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78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images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Inception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96523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0FC11DF-C191-4666-BE8C-F4F28DD2A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75" y="1714899"/>
            <a:ext cx="6142445" cy="33849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08DF27-8EA0-4E27-AE94-F1CD37BFF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6546"/>
            <a:ext cx="6027067" cy="33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87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8">
            <a:extLst>
              <a:ext uri="{FF2B5EF4-FFF2-40B4-BE49-F238E27FC236}">
                <a16:creationId xmlns:a16="http://schemas.microsoft.com/office/drawing/2014/main" id="{DF78E098-BF92-4E4B-8DEE-96D5662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2037080" cy="365125"/>
          </a:xfrm>
        </p:spPr>
        <p:txBody>
          <a:bodyPr/>
          <a:lstStyle/>
          <a:p>
            <a:fld id="{8AA12C9F-78CD-4D38-A4B0-31BC9A604612}" type="slidenum">
              <a:rPr lang="en-IN" smtClean="0"/>
              <a:t>9</a:t>
            </a:fld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5DF7A7-1B5B-4A1C-AC27-0F9B477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52" y="6066329"/>
            <a:ext cx="692768" cy="639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61214-3DF9-4CB8-A018-15056A7B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" y="6066329"/>
            <a:ext cx="645351" cy="641729"/>
          </a:xfrm>
          <a:prstGeom prst="rect">
            <a:avLst/>
          </a:prstGeom>
        </p:spPr>
      </p:pic>
      <p:sp>
        <p:nvSpPr>
          <p:cNvPr id="25" name="Footer Placeholder 17">
            <a:extLst>
              <a:ext uri="{FF2B5EF4-FFF2-40B4-BE49-F238E27FC236}">
                <a16:creationId xmlns:a16="http://schemas.microsoft.com/office/drawing/2014/main" id="{05E3B459-8E56-4A72-9147-C5FA0AA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232" y="6492875"/>
            <a:ext cx="7270812" cy="365125"/>
          </a:xfrm>
        </p:spPr>
        <p:txBody>
          <a:bodyPr/>
          <a:lstStyle/>
          <a:p>
            <a:r>
              <a:rPr lang="en-IN" dirty="0"/>
              <a:t>Viswambhar |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Mukund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 </a:t>
            </a:r>
            <a:r>
              <a:rPr lang="en-IN" dirty="0"/>
              <a:t>| Computational Material Science | </a:t>
            </a:r>
            <a:r>
              <a:rPr lang="de-DE" dirty="0"/>
              <a:t>Projektseminar</a:t>
            </a:r>
            <a:r>
              <a:rPr lang="en-US" dirty="0"/>
              <a:t> </a:t>
            </a:r>
            <a:r>
              <a:rPr lang="en-IN" dirty="0"/>
              <a:t>| TU Bergakademie Freiberg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85DBF-6FA4-4AB8-B53B-B54C7DD75381}"/>
              </a:ext>
            </a:extLst>
          </p:cNvPr>
          <p:cNvSpPr txBox="1"/>
          <p:nvPr/>
        </p:nvSpPr>
        <p:spPr>
          <a:xfrm>
            <a:off x="4038600" y="-887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MCSC10"/>
              </a:rPr>
              <a:t>Training and optimization 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MCSC1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04C7B62-2C00-49B6-AD2F-57119C1EA3CC}"/>
              </a:ext>
            </a:extLst>
          </p:cNvPr>
          <p:cNvSpPr/>
          <p:nvPr/>
        </p:nvSpPr>
        <p:spPr>
          <a:xfrm>
            <a:off x="116141" y="585927"/>
            <a:ext cx="3998659" cy="417250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15210B0-C7D4-4A64-A03A-D9E32A2454E8}"/>
              </a:ext>
            </a:extLst>
          </p:cNvPr>
          <p:cNvSpPr/>
          <p:nvPr/>
        </p:nvSpPr>
        <p:spPr>
          <a:xfrm>
            <a:off x="4114801" y="585927"/>
            <a:ext cx="3833675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0F880F4-8CD7-4320-8BC8-993F8D01D0D8}"/>
              </a:ext>
            </a:extLst>
          </p:cNvPr>
          <p:cNvSpPr/>
          <p:nvPr/>
        </p:nvSpPr>
        <p:spPr>
          <a:xfrm>
            <a:off x="7948476" y="585927"/>
            <a:ext cx="4116277" cy="417250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DB80-E44A-4033-9131-0DD6A00F49F8}"/>
              </a:ext>
            </a:extLst>
          </p:cNvPr>
          <p:cNvSpPr txBox="1"/>
          <p:nvPr/>
        </p:nvSpPr>
        <p:spPr>
          <a:xfrm>
            <a:off x="12821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Net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57FDD-C54B-425D-B270-E4124B5A7FCF}"/>
              </a:ext>
            </a:extLst>
          </p:cNvPr>
          <p:cNvSpPr txBox="1"/>
          <p:nvPr/>
        </p:nvSpPr>
        <p:spPr>
          <a:xfrm>
            <a:off x="5396995" y="63384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 Net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396B-3001-4BAD-8915-7F24B73D6F5E}"/>
              </a:ext>
            </a:extLst>
          </p:cNvPr>
          <p:cNvSpPr txBox="1"/>
          <p:nvPr/>
        </p:nvSpPr>
        <p:spPr>
          <a:xfrm>
            <a:off x="9392801" y="635610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Net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B307-C89B-4715-851E-8B2B83EF7C59}"/>
              </a:ext>
            </a:extLst>
          </p:cNvPr>
          <p:cNvSpPr txBox="1"/>
          <p:nvPr/>
        </p:nvSpPr>
        <p:spPr>
          <a:xfrm>
            <a:off x="358019" y="1143970"/>
            <a:ext cx="61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Training: (Experimentation- Image Encoder selection)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77D5554-36A5-41F2-A72E-92EC1BF31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805060"/>
              </p:ext>
            </p:extLst>
          </p:nvPr>
        </p:nvGraphicFramePr>
        <p:xfrm>
          <a:off x="2396232" y="5374307"/>
          <a:ext cx="748708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033">
                  <a:extLst>
                    <a:ext uri="{9D8B030D-6E8A-4147-A177-3AD203B41FA5}">
                      <a16:colId xmlns:a16="http://schemas.microsoft.com/office/drawing/2014/main" val="768908505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4000784143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2547631371"/>
                    </a:ext>
                  </a:extLst>
                </a:gridCol>
                <a:gridCol w="1604023">
                  <a:extLst>
                    <a:ext uri="{9D8B030D-6E8A-4147-A177-3AD203B41FA5}">
                      <a16:colId xmlns:a16="http://schemas.microsoft.com/office/drawing/2014/main" val="76786930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11666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mage 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Decoder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78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images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9652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FD428A6-D3D5-47AB-8652-9830DE9A4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0" y="1651242"/>
            <a:ext cx="5764533" cy="3328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76FE5-F4EC-48C5-90A7-4426964FC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38" y="1623749"/>
            <a:ext cx="5975087" cy="33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790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</TotalTime>
  <Words>2015</Words>
  <Application>Microsoft Office PowerPoint</Application>
  <PresentationFormat>Widescreen</PresentationFormat>
  <Paragraphs>472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CMCSC10</vt:lpstr>
      <vt:lpstr>Courier New</vt:lpstr>
      <vt:lpstr>Times New Roman</vt:lpstr>
      <vt:lpstr>Office Theme</vt:lpstr>
      <vt:lpstr> Image captioning based on deep reinforcement learning (DRL-CRNN)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captioning based on deep reinforcement learning (DRL-CRNN)</dc:title>
  <dc:creator>VISWAMBHAR YASA</dc:creator>
  <cp:lastModifiedBy>VISWAMBHAR YASA</cp:lastModifiedBy>
  <cp:revision>29</cp:revision>
  <dcterms:created xsi:type="dcterms:W3CDTF">2022-02-03T12:26:50Z</dcterms:created>
  <dcterms:modified xsi:type="dcterms:W3CDTF">2022-02-06T21:47:13Z</dcterms:modified>
</cp:coreProperties>
</file>